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322" r:id="rId2"/>
    <p:sldId id="256" r:id="rId3"/>
    <p:sldId id="304" r:id="rId4"/>
    <p:sldId id="331" r:id="rId5"/>
    <p:sldId id="295" r:id="rId6"/>
    <p:sldId id="298" r:id="rId7"/>
    <p:sldId id="297" r:id="rId8"/>
    <p:sldId id="271" r:id="rId9"/>
    <p:sldId id="272" r:id="rId10"/>
    <p:sldId id="258" r:id="rId11"/>
    <p:sldId id="296" r:id="rId12"/>
    <p:sldId id="299" r:id="rId13"/>
    <p:sldId id="300" r:id="rId14"/>
    <p:sldId id="301" r:id="rId15"/>
    <p:sldId id="302" r:id="rId16"/>
    <p:sldId id="275" r:id="rId17"/>
    <p:sldId id="303" r:id="rId18"/>
    <p:sldId id="327" r:id="rId19"/>
    <p:sldId id="328" r:id="rId20"/>
    <p:sldId id="321" r:id="rId21"/>
    <p:sldId id="313" r:id="rId22"/>
    <p:sldId id="311" r:id="rId23"/>
    <p:sldId id="312" r:id="rId24"/>
    <p:sldId id="310" r:id="rId25"/>
    <p:sldId id="260" r:id="rId26"/>
    <p:sldId id="261" r:id="rId27"/>
    <p:sldId id="262" r:id="rId28"/>
    <p:sldId id="309" r:id="rId29"/>
    <p:sldId id="324" r:id="rId30"/>
    <p:sldId id="267" r:id="rId31"/>
    <p:sldId id="259" r:id="rId32"/>
    <p:sldId id="257" r:id="rId33"/>
    <p:sldId id="285" r:id="rId34"/>
    <p:sldId id="323" r:id="rId35"/>
    <p:sldId id="286" r:id="rId36"/>
    <p:sldId id="287" r:id="rId37"/>
    <p:sldId id="288" r:id="rId38"/>
    <p:sldId id="289" r:id="rId39"/>
    <p:sldId id="326" r:id="rId40"/>
    <p:sldId id="325" r:id="rId41"/>
    <p:sldId id="305" r:id="rId42"/>
    <p:sldId id="320" r:id="rId43"/>
    <p:sldId id="307" r:id="rId44"/>
    <p:sldId id="308" r:id="rId45"/>
    <p:sldId id="314" r:id="rId46"/>
    <p:sldId id="315" r:id="rId47"/>
    <p:sldId id="316" r:id="rId48"/>
    <p:sldId id="317" r:id="rId49"/>
    <p:sldId id="264" r:id="rId50"/>
    <p:sldId id="318" r:id="rId51"/>
    <p:sldId id="319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72" d="100"/>
          <a:sy n="72" d="100"/>
        </p:scale>
        <p:origin x="-1288" y="-424"/>
      </p:cViewPr>
      <p:guideLst>
        <p:guide orient="horz" pos="2007"/>
        <p:guide pos="58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CDE84-3EA9-754A-9670-1DEC33780266}" type="datetimeFigureOut">
              <a:rPr lang="en-US" smtClean="0"/>
              <a:t>15/05/2015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DACD1-D3E5-984A-A7B0-94DDD416A8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5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D67528F-2069-9C4C-9CD9-A2B22002CA05}" type="slidenum">
              <a:rPr lang="en-US" sz="1200"/>
              <a:pPr/>
              <a:t>8</a:t>
            </a:fld>
            <a:endParaRPr lang="en-US" sz="1200" dirty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7989B95-B9D9-2B44-AFA4-4255F440E6A9}" type="slidenum">
              <a:rPr lang="en-US" sz="1200"/>
              <a:pPr/>
              <a:t>9</a:t>
            </a:fld>
            <a:endParaRPr lang="en-US" sz="1200" dirty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823AB2A-A5DC-9B45-96D9-04EBF06E3D64}" type="slidenum">
              <a:rPr lang="en-US" sz="1200"/>
              <a:pPr/>
              <a:t>10</a:t>
            </a:fld>
            <a:endParaRPr lang="en-US" sz="120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B6CACDC-A556-A342-A9A1-C90C72AEDC12}" type="slidenum">
              <a:rPr lang="en-US" sz="1200"/>
              <a:pPr/>
              <a:t>20</a:t>
            </a:fld>
            <a:endParaRPr lang="en-US" sz="1200" dirty="0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80D056-007C-AB45-B79B-71FE33486456}" type="slidenum">
              <a:rPr lang="en-US" sz="1200"/>
              <a:pPr/>
              <a:t>21</a:t>
            </a:fld>
            <a:endParaRPr lang="en-US" sz="1200" dirty="0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69FDAC-97A2-244A-870F-15D7F0324041}" type="slidenum">
              <a:rPr lang="en-US" sz="1200"/>
              <a:pPr/>
              <a:t>22</a:t>
            </a:fld>
            <a:endParaRPr lang="en-US" sz="1200" dirty="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1980DF7-D2E4-B34E-8AF7-D7FFF421E821}" type="slidenum">
              <a:rPr lang="en-US" sz="1200"/>
              <a:pPr/>
              <a:t>23</a:t>
            </a:fld>
            <a:endParaRPr lang="en-US" sz="1200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439D95A-1078-1D46-94AB-037D6CD62C2A}" type="slidenum">
              <a:rPr lang="en-US" sz="1200"/>
              <a:pPr/>
              <a:t>24</a:t>
            </a:fld>
            <a:endParaRPr lang="en-US" sz="1200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BB0ED50-5CB0-554D-9C6F-4C8EA149D7AE}" type="slidenum">
              <a:rPr lang="en-US" sz="1200"/>
              <a:pPr/>
              <a:t>25</a:t>
            </a:fld>
            <a:endParaRPr lang="en-US" sz="1200" dirty="0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40A33E-068D-0841-9B2E-F93D8012B56E}" type="slidenum">
              <a:rPr lang="en-US" sz="1200"/>
              <a:pPr/>
              <a:t>26</a:t>
            </a:fld>
            <a:endParaRPr lang="en-US" sz="1200" dirty="0"/>
          </a:p>
        </p:txBody>
      </p:sp>
      <p:sp>
        <p:nvSpPr>
          <p:cNvPr id="1269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571CFD5-E2ED-3644-AD73-E88990D69767}" type="slidenum">
              <a:rPr lang="en-US" sz="1200"/>
              <a:pPr/>
              <a:t>27</a:t>
            </a:fld>
            <a:endParaRPr lang="en-US" sz="1200" dirty="0"/>
          </a:p>
        </p:txBody>
      </p:sp>
      <p:sp>
        <p:nvSpPr>
          <p:cNvPr id="1331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0CECBE9-DAE3-3D4A-9273-781BA043CF94}" type="slidenum">
              <a:rPr lang="en-US" sz="1200"/>
              <a:pPr/>
              <a:t>31</a:t>
            </a:fld>
            <a:endParaRPr lang="en-US" sz="1200" dirty="0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23061269-43B9-D04F-B390-0251AC9E7061}" type="slidenum">
              <a:rPr lang="en-US" sz="1200" smtClean="0"/>
              <a:pPr>
                <a:defRPr/>
              </a:pPr>
              <a:t>45</a:t>
            </a:fld>
            <a:endParaRPr lang="en-US" sz="1200" dirty="0" smtClean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0F86C87E-9DD2-2F48-ADAC-8244A53A472A}" type="slidenum">
              <a:rPr lang="en-US" sz="1200" smtClean="0"/>
              <a:pPr>
                <a:defRPr/>
              </a:pPr>
              <a:t>46</a:t>
            </a:fld>
            <a:endParaRPr lang="en-US" sz="1200" dirty="0" smtClean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53DC41C5-CB81-124A-A96B-8FEB8AEC35E9}" type="slidenum">
              <a:rPr lang="en-US" sz="1200" smtClean="0"/>
              <a:pPr>
                <a:defRPr/>
              </a:pPr>
              <a:t>47</a:t>
            </a:fld>
            <a:endParaRPr lang="en-US" sz="1200" dirty="0" smtClean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53DC41C5-CB81-124A-A96B-8FEB8AEC35E9}" type="slidenum">
              <a:rPr lang="en-US" sz="1200" smtClean="0"/>
              <a:pPr>
                <a:defRPr/>
              </a:pPr>
              <a:t>48</a:t>
            </a:fld>
            <a:endParaRPr lang="en-US" sz="1200" dirty="0" smtClean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B6CACDC-A556-A342-A9A1-C90C72AEDC12}" type="slidenum">
              <a:rPr lang="en-US" sz="1200"/>
              <a:pPr/>
              <a:t>49</a:t>
            </a:fld>
            <a:endParaRPr lang="en-US" sz="1200" dirty="0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15/05/2015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mailto:john@larkin.net.au" TargetMode="External"/><Relationship Id="rId4" Type="http://schemas.openxmlformats.org/officeDocument/2006/relationships/hyperlink" Target="http://www.larkin.net.au" TargetMode="External"/><Relationship Id="rId5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CN935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8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SCN1828.JPG"/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29067" y="-1846504"/>
            <a:ext cx="11606948" cy="870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191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Teaching Kids to Create and Publish Online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97686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John Larkin</a:t>
            </a:r>
          </a:p>
          <a:p>
            <a:r>
              <a:rPr lang="en-US" dirty="0" smtClean="0"/>
              <a:t>Mantle Conference 2015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Hunter</a:t>
            </a:r>
          </a:p>
          <a:p>
            <a:r>
              <a:rPr lang="en-US" dirty="0" smtClean="0"/>
              <a:t>Edited Presentation: Imagery of students engaged in </a:t>
            </a:r>
            <a:r>
              <a:rPr lang="en-US" dirty="0" err="1" smtClean="0"/>
              <a:t>clasroom</a:t>
            </a:r>
            <a:r>
              <a:rPr lang="en-US" dirty="0" smtClean="0"/>
              <a:t> activities removed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491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Recently retired teacher.</a:t>
            </a:r>
          </a:p>
          <a:p>
            <a:r>
              <a:rPr lang="en-US" dirty="0" smtClean="0"/>
              <a:t>Presenter and trainer.</a:t>
            </a:r>
          </a:p>
          <a:p>
            <a:r>
              <a:rPr lang="en-US" dirty="0" smtClean="0"/>
              <a:t>www.larkin.net.au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5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Creating, writing and publishing… and do not forget the audio, imagery and video!</a:t>
            </a:r>
          </a:p>
        </p:txBody>
      </p:sp>
    </p:spTree>
    <p:extLst>
      <p:ext uri="{BB962C8B-B14F-4D97-AF65-F5344CB8AC3E}">
        <p14:creationId xmlns:p14="http://schemas.microsoft.com/office/powerpoint/2010/main" val="22374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communication skills</a:t>
            </a:r>
          </a:p>
          <a:p>
            <a:r>
              <a:rPr lang="en-US" dirty="0" smtClean="0"/>
              <a:t>Remember</a:t>
            </a:r>
          </a:p>
          <a:p>
            <a:r>
              <a:rPr lang="en-US" dirty="0" smtClean="0"/>
              <a:t>Formative growth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Self-understanding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68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Promotes attention and focus</a:t>
            </a:r>
          </a:p>
          <a:p>
            <a:r>
              <a:rPr lang="en-US" dirty="0" smtClean="0"/>
              <a:t>Improves long-term memory</a:t>
            </a:r>
          </a:p>
          <a:p>
            <a:r>
              <a:rPr lang="en-US" dirty="0" smtClean="0"/>
              <a:t>Reveals patterns</a:t>
            </a:r>
          </a:p>
          <a:p>
            <a:r>
              <a:rPr lang="en-US" dirty="0" smtClean="0"/>
              <a:t>Reveals gaps in knowledge</a:t>
            </a:r>
          </a:p>
        </p:txBody>
      </p:sp>
    </p:spTree>
    <p:extLst>
      <p:ext uri="{BB962C8B-B14F-4D97-AF65-F5344CB8AC3E}">
        <p14:creationId xmlns:p14="http://schemas.microsoft.com/office/powerpoint/2010/main" val="191406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“Consistently</a:t>
            </a:r>
            <a:r>
              <a:rPr lang="en-US" dirty="0"/>
              <a:t>, one of the largest differences between failing and successful students was that only the latter could express their thoughts on the page</a:t>
            </a:r>
            <a:r>
              <a:rPr lang="en-US" dirty="0" smtClean="0"/>
              <a:t>.”</a:t>
            </a:r>
          </a:p>
          <a:p>
            <a:pPr marL="0" indent="0" algn="r">
              <a:buNone/>
            </a:pPr>
            <a:r>
              <a:rPr lang="en-US" sz="2000" dirty="0">
                <a:solidFill>
                  <a:srgbClr val="FFFF00"/>
                </a:solidFill>
              </a:rPr>
              <a:t>Deirdre </a:t>
            </a:r>
            <a:r>
              <a:rPr lang="en-US" sz="2000" dirty="0" smtClean="0">
                <a:solidFill>
                  <a:srgbClr val="FFFF00"/>
                </a:solidFill>
              </a:rPr>
              <a:t>DeAngelis, Principal, New Dorp Public High School, USA. 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97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write?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Stories have the felicitous capacity of capturing exactly those elements that formal decision methods leave </a:t>
            </a:r>
            <a:r>
              <a:rPr lang="en-US" altLang="ja-JP" sz="2800" dirty="0" smtClean="0">
                <a:latin typeface="Arial" charset="0"/>
                <a:ea typeface="ＭＳ Ｐゴシック" charset="0"/>
                <a:cs typeface="ＭＳ Ｐゴシック" charset="0"/>
              </a:rPr>
              <a:t>out.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altLang="ja-JP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ja-JP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Stories capture the context, capture the emotions… Stories are important cognitive events, for they encapsulate, into one compact package, information, knowledge, context and emotion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  <a:endParaRPr lang="en-AU" altLang="ja-JP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AU" altLang="ja-JP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AU" altLang="ja-JP" sz="2800" dirty="0" smtClean="0">
                <a:latin typeface="Arial" charset="0"/>
                <a:ea typeface="ＭＳ Ｐゴシック" charset="0"/>
                <a:cs typeface="ＭＳ Ｐゴシック" charset="0"/>
              </a:rPr>
              <a:t>It is </a:t>
            </a:r>
            <a:r>
              <a:rPr lang="en-AU" altLang="ja-JP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high concept </a:t>
            </a:r>
            <a:r>
              <a:rPr lang="en-AU" altLang="ja-JP" sz="2800" dirty="0" smtClean="0">
                <a:latin typeface="Arial" charset="0"/>
                <a:ea typeface="ＭＳ Ｐゴシック" charset="0"/>
                <a:cs typeface="ＭＳ Ｐゴシック" charset="0"/>
              </a:rPr>
              <a:t>and </a:t>
            </a:r>
            <a:r>
              <a:rPr lang="en-AU" altLang="ja-JP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high touch</a:t>
            </a:r>
            <a:endParaRPr lang="en-US" altLang="ja-JP" sz="2800" i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r" eaLnBrk="1" hangingPunct="1">
              <a:lnSpc>
                <a:spcPct val="90000"/>
              </a:lnSpc>
              <a:buNone/>
            </a:pPr>
            <a:endParaRPr lang="en-US" sz="2800" dirty="0" smtClean="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r" eaLnBrk="1" hangingPunct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Don </a:t>
            </a:r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Norman, </a:t>
            </a:r>
            <a:r>
              <a:rPr lang="en-US" sz="2400" i="1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Things That Make Us </a:t>
            </a:r>
            <a:r>
              <a:rPr lang="en-US" sz="2400" i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Smart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8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write?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Narrative imagining is the fundamental instrument of thought</a:t>
            </a:r>
          </a:p>
          <a:p>
            <a:pPr eaLnBrk="1" hangingPunct="1">
              <a:lnSpc>
                <a:spcPct val="90000"/>
              </a:lnSpc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 Rational capacities depend on it. It is our chief means of predicting, of planning, and of explaining… Most of our experiences, our knowledge and our thinking is organised as stories.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 altLang="ja-JP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r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Mark Turner, </a:t>
            </a:r>
            <a:r>
              <a:rPr lang="en-US" sz="2400" i="1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The Literary Mind</a:t>
            </a:r>
          </a:p>
          <a:p>
            <a:pPr eaLnBrk="1" hangingPunct="1">
              <a:lnSpc>
                <a:spcPct val="90000"/>
              </a:lnSpc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329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Why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write stories?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Stories are easier to remember, facts not so…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Stories are how we remember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In this information age facts are free and ubiquitous… we need to turn them into stories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Enrich the facts with a story and deliver them in context and deliver them with emotion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800" dirty="0">
                <a:latin typeface="Arial" charset="0"/>
                <a:ea typeface="ＭＳ Ｐゴシック" charset="0"/>
              </a:rPr>
              <a:t>                                     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 algn="r"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400" dirty="0" smtClean="0">
                <a:solidFill>
                  <a:srgbClr val="FFFF00"/>
                </a:solidFill>
                <a:latin typeface="Arial" charset="0"/>
                <a:ea typeface="ＭＳ Ｐゴシック" charset="0"/>
              </a:rPr>
              <a:t>A </a:t>
            </a:r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Whole New Mind, Daniel H. Pink</a:t>
            </a:r>
          </a:p>
          <a:p>
            <a:pPr eaLnBrk="1" hangingPunct="1">
              <a:lnSpc>
                <a:spcPct val="90000"/>
              </a:lnSpc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69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publish?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Interact</a:t>
            </a:r>
          </a:p>
          <a:p>
            <a:r>
              <a:rPr lang="en-US" dirty="0" smtClean="0"/>
              <a:t>Wider audience</a:t>
            </a:r>
          </a:p>
          <a:p>
            <a:r>
              <a:rPr lang="en-US" dirty="0" smtClean="0"/>
              <a:t>Think about knowledge &amp; skills differently</a:t>
            </a:r>
          </a:p>
          <a:p>
            <a:r>
              <a:rPr lang="en-US" dirty="0" smtClean="0"/>
              <a:t>Reconceptualise current knowledge &amp; skills</a:t>
            </a:r>
          </a:p>
          <a:p>
            <a:r>
              <a:rPr lang="en-US" dirty="0" smtClean="0"/>
              <a:t>Develop literacy skills using a different medium</a:t>
            </a:r>
          </a:p>
          <a:p>
            <a:r>
              <a:rPr lang="en-US" dirty="0" smtClean="0"/>
              <a:t>Develop confidence</a:t>
            </a:r>
          </a:p>
        </p:txBody>
      </p:sp>
    </p:spTree>
    <p:extLst>
      <p:ext uri="{BB962C8B-B14F-4D97-AF65-F5344CB8AC3E}">
        <p14:creationId xmlns:p14="http://schemas.microsoft.com/office/powerpoint/2010/main" val="187183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writing &amp;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Know and understand</a:t>
            </a:r>
          </a:p>
          <a:p>
            <a:r>
              <a:rPr lang="en-US" dirty="0" smtClean="0"/>
              <a:t>Vocabulary</a:t>
            </a:r>
          </a:p>
          <a:p>
            <a:r>
              <a:rPr lang="en-US" dirty="0" smtClean="0"/>
              <a:t>Text structures</a:t>
            </a:r>
          </a:p>
          <a:p>
            <a:r>
              <a:rPr lang="en-US" dirty="0" smtClean="0"/>
              <a:t>Purpose</a:t>
            </a:r>
          </a:p>
          <a:p>
            <a:r>
              <a:rPr lang="en-US" dirty="0" smtClean="0"/>
              <a:t>Who will read my writing?</a:t>
            </a:r>
          </a:p>
          <a:p>
            <a:r>
              <a:rPr lang="en-US" dirty="0" smtClean="0"/>
              <a:t>Who will view my creative output?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446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Brainstorming ~ concept maps</a:t>
            </a:r>
          </a:p>
          <a:p>
            <a:r>
              <a:rPr lang="en-US" dirty="0" smtClean="0"/>
              <a:t>Key words and phrases</a:t>
            </a:r>
          </a:p>
          <a:p>
            <a:r>
              <a:rPr lang="en-US" dirty="0" smtClean="0"/>
              <a:t>Organising information (field knowledge)</a:t>
            </a:r>
          </a:p>
          <a:p>
            <a:r>
              <a:rPr lang="en-US" dirty="0" smtClean="0"/>
              <a:t>Note making ~ drafts</a:t>
            </a:r>
          </a:p>
          <a:p>
            <a:r>
              <a:rPr lang="en-US" dirty="0" smtClean="0"/>
              <a:t>Scaffolds or frameworks</a:t>
            </a:r>
          </a:p>
          <a:p>
            <a:r>
              <a:rPr lang="en-US" dirty="0" smtClean="0"/>
              <a:t>Peer review</a:t>
            </a:r>
          </a:p>
        </p:txBody>
      </p:sp>
    </p:spTree>
    <p:extLst>
      <p:ext uri="{BB962C8B-B14F-4D97-AF65-F5344CB8AC3E}">
        <p14:creationId xmlns:p14="http://schemas.microsoft.com/office/powerpoint/2010/main" val="365093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draft, if at all…</a:t>
            </a:r>
          </a:p>
          <a:p>
            <a:r>
              <a:rPr lang="en-US" dirty="0" smtClean="0"/>
              <a:t>Gather the graphics and photographs</a:t>
            </a:r>
          </a:p>
          <a:p>
            <a:r>
              <a:rPr lang="en-US" dirty="0" smtClean="0"/>
              <a:t>Organise links</a:t>
            </a:r>
          </a:p>
          <a:p>
            <a:r>
              <a:rPr lang="en-US" dirty="0" smtClean="0"/>
              <a:t>Organise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798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Where to write &amp; publish?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3993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712" y="1451303"/>
            <a:ext cx="3301910" cy="2208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1648" y="4482703"/>
            <a:ext cx="3183317" cy="237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4047" y="1367376"/>
            <a:ext cx="2124570" cy="260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6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428" y="4482703"/>
            <a:ext cx="2742038" cy="203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1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New spaces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5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63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New spaces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67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CN982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45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CN982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3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What can ignite writing &amp; publishing?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Empathy</a:t>
            </a: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Influential people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Turning points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Happiness ~ Sadness</a:t>
            </a: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Passion</a:t>
            </a: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Intrigue</a:t>
            </a: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 Cause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643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9571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9572" name="Picture 6" descr="thermopylant_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630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82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7043" name="Picture 4" descr="Sta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93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9091" name="Picture 4" descr="Stat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94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4995" name="Picture 4" descr="Lib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065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667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156676" name="Text Box 5"/>
          <p:cNvSpPr txBox="1">
            <a:spLocks noChangeArrowheads="1"/>
          </p:cNvSpPr>
          <p:nvPr/>
        </p:nvSpPr>
        <p:spPr bwMode="auto">
          <a:xfrm>
            <a:off x="1649413" y="6419850"/>
            <a:ext cx="74501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 dirty="0">
                <a:solidFill>
                  <a:srgbClr val="FFF50F"/>
                </a:solidFill>
                <a:latin typeface="Helvetica" charset="0"/>
              </a:rPr>
              <a:t>Attribution: Jeremy Barwick http://www.flickr.com/people/jeremybarwick/</a:t>
            </a:r>
          </a:p>
        </p:txBody>
      </p:sp>
      <p:pic>
        <p:nvPicPr>
          <p:cNvPr id="156677" name="Picture 8" descr="1591682203_2cc2ace760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202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54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55" name="Rectangle 102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pic>
        <p:nvPicPr>
          <p:cNvPr id="125956" name="Picture 1030" descr="people_0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45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309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2098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2099" name="Picture 1028" descr="frog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968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001_03_02_dad_pow_0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6980" y="832928"/>
            <a:ext cx="4007019" cy="542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 descr="001_06_01_dad_postwar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2928"/>
            <a:ext cx="4079875" cy="542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637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6837" y="-25400"/>
            <a:ext cx="9240837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699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3842" name="Content Placeholder 3" descr="Screen shot 2010-04-14 at 6.17.11 AM.p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288" r="-18288"/>
          <a:stretch>
            <a:fillRect/>
          </a:stretch>
        </p:blipFill>
        <p:spPr>
          <a:xfrm>
            <a:off x="-1697038" y="0"/>
            <a:ext cx="12593638" cy="6858000"/>
          </a:xfrm>
        </p:spPr>
      </p:pic>
    </p:spTree>
    <p:extLst>
      <p:ext uri="{BB962C8B-B14F-4D97-AF65-F5344CB8AC3E}">
        <p14:creationId xmlns:p14="http://schemas.microsoft.com/office/powerpoint/2010/main" val="157681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4387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rrival_cover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857134" y="-1"/>
            <a:ext cx="5284642" cy="680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697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Engage with community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Bring in experts</a:t>
            </a:r>
          </a:p>
          <a:p>
            <a:pPr>
              <a:defRPr/>
            </a:pPr>
            <a:r>
              <a:rPr lang="en-US" dirty="0" smtClean="0"/>
              <a:t>Reach out to the community</a:t>
            </a:r>
          </a:p>
          <a:p>
            <a:pPr marL="769718" lvl="1" indent="-457200">
              <a:defRPr/>
            </a:pPr>
            <a:r>
              <a:rPr lang="en-US" dirty="0" smtClean="0"/>
              <a:t>Volunteer work</a:t>
            </a:r>
          </a:p>
          <a:p>
            <a:pPr marL="769718" lvl="1" indent="-457200">
              <a:defRPr/>
            </a:pPr>
            <a:r>
              <a:rPr lang="en-US" dirty="0" smtClean="0"/>
              <a:t>Guiding</a:t>
            </a:r>
          </a:p>
          <a:p>
            <a:pPr marL="769718" lvl="1" indent="-457200">
              <a:defRPr/>
            </a:pPr>
            <a:r>
              <a:rPr lang="en-US" dirty="0" smtClean="0"/>
              <a:t>Sharing</a:t>
            </a:r>
          </a:p>
          <a:p>
            <a:pPr marL="769718" lvl="1" indent="-457200">
              <a:defRPr/>
            </a:pPr>
            <a:r>
              <a:rPr lang="en-US" dirty="0" smtClean="0"/>
              <a:t>Wisdom</a:t>
            </a:r>
          </a:p>
        </p:txBody>
      </p:sp>
    </p:spTree>
    <p:extLst>
      <p:ext uri="{BB962C8B-B14F-4D97-AF65-F5344CB8AC3E}">
        <p14:creationId xmlns:p14="http://schemas.microsoft.com/office/powerpoint/2010/main" val="118709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686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501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60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7863"/>
            <a:ext cx="9144000" cy="687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081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63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01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88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dirty="0" smtClean="0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72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CN976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7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CN977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students </a:t>
            </a:r>
            <a:r>
              <a:rPr lang="en-US" dirty="0" smtClean="0"/>
              <a:t>benefit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Understanding </a:t>
            </a:r>
            <a:r>
              <a:rPr lang="en-US" dirty="0"/>
              <a:t>through piecing together the pieces of a newly discovered jigsaw puzzle</a:t>
            </a:r>
          </a:p>
          <a:p>
            <a:r>
              <a:rPr lang="en-US" dirty="0"/>
              <a:t>Collaboration, decision making and critical thinking</a:t>
            </a:r>
          </a:p>
          <a:p>
            <a:r>
              <a:rPr lang="en-US" dirty="0"/>
              <a:t>Taking ownership and exercising </a:t>
            </a:r>
            <a:r>
              <a:rPr lang="en-US" dirty="0" smtClean="0"/>
              <a:t>responsibility</a:t>
            </a:r>
          </a:p>
          <a:p>
            <a:r>
              <a:rPr lang="en-US" dirty="0" smtClean="0"/>
              <a:t>Self-regulation and formative development</a:t>
            </a:r>
          </a:p>
          <a:p>
            <a:r>
              <a:rPr lang="en-US" dirty="0" smtClean="0"/>
              <a:t>An opportunity to think about design, look &amp; feel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69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students </a:t>
            </a:r>
            <a:r>
              <a:rPr lang="en-US" dirty="0" smtClean="0"/>
              <a:t>benefit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Metacognition</a:t>
            </a:r>
          </a:p>
          <a:p>
            <a:r>
              <a:rPr lang="en-US" dirty="0" smtClean="0"/>
              <a:t>Active Participation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Develop skills </a:t>
            </a:r>
            <a:r>
              <a:rPr lang="en-US" dirty="0" err="1" smtClean="0"/>
              <a:t>favoured</a:t>
            </a:r>
            <a:r>
              <a:rPr lang="en-US" dirty="0" smtClean="0"/>
              <a:t> by employers</a:t>
            </a:r>
          </a:p>
          <a:p>
            <a:r>
              <a:rPr lang="en-US" dirty="0" smtClean="0"/>
              <a:t>Multiple literacies: text, audio, imagery, video</a:t>
            </a:r>
          </a:p>
          <a:p>
            <a:r>
              <a:rPr lang="en-US" dirty="0" smtClean="0"/>
              <a:t>Opportunities for formative feedback</a:t>
            </a:r>
          </a:p>
          <a:p>
            <a:r>
              <a:rPr lang="en-US" dirty="0" smtClean="0"/>
              <a:t>A sophisticated digital footprint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76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Collaborations</a:t>
            </a:r>
          </a:p>
          <a:p>
            <a:r>
              <a:rPr lang="en-US" dirty="0" smtClean="0"/>
              <a:t>Field reports</a:t>
            </a:r>
          </a:p>
          <a:p>
            <a:r>
              <a:rPr lang="en-US" dirty="0" smtClean="0"/>
              <a:t>Journals</a:t>
            </a:r>
          </a:p>
          <a:p>
            <a:r>
              <a:rPr lang="en-US" dirty="0" smtClean="0"/>
              <a:t>Weekly learning reviews</a:t>
            </a:r>
          </a:p>
          <a:p>
            <a:r>
              <a:rPr lang="en-US" dirty="0" smtClean="0"/>
              <a:t>Personal Interest Projects</a:t>
            </a:r>
          </a:p>
          <a:p>
            <a:r>
              <a:rPr lang="en-US" dirty="0" smtClean="0"/>
              <a:t>Process Reviews</a:t>
            </a:r>
          </a:p>
          <a:p>
            <a:r>
              <a:rPr lang="en-US" dirty="0" smtClean="0"/>
              <a:t>DAT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65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Old stories with new endings</a:t>
            </a:r>
          </a:p>
          <a:p>
            <a:r>
              <a:rPr lang="en-US" dirty="0" smtClean="0"/>
              <a:t>Give the conclusion</a:t>
            </a:r>
          </a:p>
          <a:p>
            <a:r>
              <a:rPr lang="en-US" dirty="0" smtClean="0"/>
              <a:t>Progressive stories</a:t>
            </a:r>
          </a:p>
          <a:p>
            <a:r>
              <a:rPr lang="en-US" dirty="0" smtClean="0"/>
              <a:t>Poetry</a:t>
            </a:r>
          </a:p>
          <a:p>
            <a:r>
              <a:rPr lang="en-US" dirty="0" smtClean="0"/>
              <a:t>Illustrated stories</a:t>
            </a:r>
          </a:p>
          <a:p>
            <a:r>
              <a:rPr lang="en-US" dirty="0" smtClean="0"/>
              <a:t>Empathy journeys</a:t>
            </a:r>
          </a:p>
          <a:p>
            <a:r>
              <a:rPr lang="en-US" dirty="0" smtClean="0"/>
              <a:t>Bizarre ideas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Osaka" charset="0"/>
                <a:cs typeface="Osaka" charset="0"/>
              </a:rPr>
              <a:t>Curriculum Matrix</a:t>
            </a:r>
            <a:endParaRPr lang="en-US" dirty="0">
              <a:ea typeface="Osaka" charset="0"/>
              <a:cs typeface="Osaka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graphicFrame>
        <p:nvGraphicFramePr>
          <p:cNvPr id="145412" name="Group 4"/>
          <p:cNvGraphicFramePr>
            <a:graphicFrameLocks noGrp="1"/>
          </p:cNvGraphicFramePr>
          <p:nvPr/>
        </p:nvGraphicFramePr>
        <p:xfrm>
          <a:off x="1143000" y="1650877"/>
          <a:ext cx="6858000" cy="4064124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650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Osaka" charset="0"/>
                <a:cs typeface="Osaka" charset="0"/>
              </a:rPr>
              <a:t>Curriculum Matrix</a:t>
            </a: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graphicFrame>
        <p:nvGraphicFramePr>
          <p:cNvPr id="15155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597469"/>
              </p:ext>
            </p:extLst>
          </p:nvPr>
        </p:nvGraphicFramePr>
        <p:xfrm>
          <a:off x="1143000" y="1650877"/>
          <a:ext cx="6858000" cy="4064124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412884"/>
                <a:gridCol w="1330316"/>
              </a:tblGrid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Lecture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Field Trip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Assessment</a:t>
                      </a: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Technology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Knowledge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Skill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Attitude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Osaka" charset="0"/>
                <a:cs typeface="Osaka" charset="0"/>
              </a:rPr>
              <a:t>Curriculum Matrix</a:t>
            </a: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graphicFrame>
        <p:nvGraphicFramePr>
          <p:cNvPr id="14643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696732"/>
              </p:ext>
            </p:extLst>
          </p:nvPr>
        </p:nvGraphicFramePr>
        <p:xfrm>
          <a:off x="1143000" y="1650877"/>
          <a:ext cx="6858000" cy="4064124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401014"/>
                <a:gridCol w="1342186"/>
              </a:tblGrid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Lecture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Field Trip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Assessment</a:t>
                      </a:r>
                    </a:p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Technology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Knowledge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Skill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Attitude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79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Osaka" charset="0"/>
                <a:cs typeface="Osaka" charset="0"/>
              </a:rPr>
              <a:t>Curriculum Matrix</a:t>
            </a: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latin typeface="Helvetica" charset="0"/>
              <a:ea typeface="Osaka" charset="0"/>
              <a:cs typeface="Osaka" charset="0"/>
            </a:endParaRPr>
          </a:p>
        </p:txBody>
      </p:sp>
      <p:graphicFrame>
        <p:nvGraphicFramePr>
          <p:cNvPr id="14643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178218"/>
              </p:ext>
            </p:extLst>
          </p:nvPr>
        </p:nvGraphicFramePr>
        <p:xfrm>
          <a:off x="1143000" y="1650877"/>
          <a:ext cx="6858000" cy="4064124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401014"/>
                <a:gridCol w="1342186"/>
              </a:tblGrid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Lecture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Field Trip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Assessment</a:t>
                      </a: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Technology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Knowledge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Skill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31"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Osaka" charset="-128"/>
                          <a:cs typeface="Osaka" charset="-128"/>
                        </a:rPr>
                        <a:t>Attitude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1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  <a:ea typeface="Osaka" charset="-128"/>
                        <a:cs typeface="Osaka" charset="-128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>
            <a:off x="2916591" y="2849178"/>
            <a:ext cx="4284177" cy="5789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Steps to take…</a:t>
            </a:r>
          </a:p>
        </p:txBody>
      </p:sp>
      <p:sp>
        <p:nvSpPr>
          <p:cNvPr id="215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topic that captures your imagination and passion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tool that clicks for you and with which you feel comfortable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simple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integration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and implementation path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sane time of the year</a:t>
            </a:r>
          </a:p>
        </p:txBody>
      </p:sp>
    </p:spTree>
    <p:extLst>
      <p:ext uri="{BB962C8B-B14F-4D97-AF65-F5344CB8AC3E}">
        <p14:creationId xmlns:p14="http://schemas.microsoft.com/office/powerpoint/2010/main" val="187391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Remember…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68998" indent="-241093">
              <a:buClr>
                <a:srgbClr val="CCCCFF"/>
              </a:buClr>
              <a:buFont typeface="Wingdings" charset="0"/>
              <a:buChar char="l"/>
              <a:defRPr/>
            </a:pPr>
            <a:endParaRPr lang="en-US" dirty="0" smtClean="0"/>
          </a:p>
        </p:txBody>
      </p:sp>
      <p:pic>
        <p:nvPicPr>
          <p:cNvPr id="8704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352012"/>
            <a:ext cx="8229600" cy="513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73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Conclusion and thank you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r>
              <a:rPr lang="en-US" dirty="0" smtClean="0"/>
              <a:t>John Larkin</a:t>
            </a:r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en-US" u="sng" dirty="0" smtClean="0">
                <a:hlinkClick r:id="rId3"/>
              </a:rPr>
              <a:t>john@larkin.net.au</a:t>
            </a:r>
            <a:endParaRPr lang="en-US" dirty="0" smtClean="0"/>
          </a:p>
          <a:p>
            <a:pPr eaLnBrk="1" hangingPunct="1">
              <a:buFontTx/>
              <a:buBlip>
                <a:blip r:embed="rId2"/>
              </a:buBlip>
              <a:defRPr/>
            </a:pPr>
            <a:r>
              <a:rPr lang="en-US" u="sng" dirty="0" smtClean="0">
                <a:hlinkClick r:id="rId4"/>
              </a:rPr>
              <a:t>www.larkin.net.au</a:t>
            </a:r>
            <a:endParaRPr lang="en-US" u="sng" dirty="0" smtClean="0"/>
          </a:p>
        </p:txBody>
      </p:sp>
      <p:pic>
        <p:nvPicPr>
          <p:cNvPr id="88067" name="Pictur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0961" y="2160985"/>
            <a:ext cx="2567285" cy="3589734"/>
          </a:xfrm>
          <a:prstGeom prst="rect">
            <a:avLst/>
          </a:prstGeom>
          <a:noFill/>
          <a:ln w="28575">
            <a:solidFill>
              <a:srgbClr val="D9D8E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98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125</TotalTime>
  <Words>676</Words>
  <Application>Microsoft Macintosh PowerPoint</Application>
  <PresentationFormat>On-screen Show (4:3)</PresentationFormat>
  <Paragraphs>176</Paragraphs>
  <Slides>51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Twilight</vt:lpstr>
      <vt:lpstr>PowerPoint Presentation</vt:lpstr>
      <vt:lpstr>Teaching Kids to Create and Publish Online</vt:lpstr>
      <vt:lpstr>Me</vt:lpstr>
      <vt:lpstr>So…</vt:lpstr>
      <vt:lpstr>Why write?</vt:lpstr>
      <vt:lpstr>Why write?</vt:lpstr>
      <vt:lpstr>Why write?</vt:lpstr>
      <vt:lpstr>Why write?</vt:lpstr>
      <vt:lpstr>Why write?</vt:lpstr>
      <vt:lpstr>Why write stories?</vt:lpstr>
      <vt:lpstr>Why publish?</vt:lpstr>
      <vt:lpstr>Before writing &amp; publishing</vt:lpstr>
      <vt:lpstr>Before writing</vt:lpstr>
      <vt:lpstr>Before publishing</vt:lpstr>
      <vt:lpstr>Where to write &amp; publish?</vt:lpstr>
      <vt:lpstr>New spaces</vt:lpstr>
      <vt:lpstr>New spaces</vt:lpstr>
      <vt:lpstr>PowerPoint Presentation</vt:lpstr>
      <vt:lpstr>PowerPoint Presentation</vt:lpstr>
      <vt:lpstr>What can ignite writing &amp; publishing?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Engage with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students benefit? </vt:lpstr>
      <vt:lpstr>How can students benefit? </vt:lpstr>
      <vt:lpstr>Curriculum Ideas</vt:lpstr>
      <vt:lpstr>Curriculum Ideas</vt:lpstr>
      <vt:lpstr>Curriculum Matrix</vt:lpstr>
      <vt:lpstr>Curriculum Matrix</vt:lpstr>
      <vt:lpstr>Curriculum Matrix</vt:lpstr>
      <vt:lpstr>Curriculum Matrix</vt:lpstr>
      <vt:lpstr>Steps to take…</vt:lpstr>
      <vt:lpstr>Remember…</vt:lpstr>
      <vt:lpstr>Conclusion and 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Larkin</dc:creator>
  <cp:lastModifiedBy>John Larkin</cp:lastModifiedBy>
  <cp:revision>69</cp:revision>
  <dcterms:created xsi:type="dcterms:W3CDTF">2015-05-14T21:49:13Z</dcterms:created>
  <dcterms:modified xsi:type="dcterms:W3CDTF">2015-05-15T05:49:24Z</dcterms:modified>
</cp:coreProperties>
</file>